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82" r:id="rId3"/>
    <p:sldId id="283" r:id="rId4"/>
    <p:sldId id="284" r:id="rId5"/>
    <p:sldId id="285" r:id="rId6"/>
    <p:sldId id="286" r:id="rId7"/>
    <p:sldId id="287" r:id="rId8"/>
    <p:sldId id="288" r:id="rId9"/>
    <p:sldId id="290" r:id="rId10"/>
    <p:sldId id="264" r:id="rId11"/>
    <p:sldId id="291" r:id="rId12"/>
    <p:sldId id="269" r:id="rId13"/>
    <p:sldId id="272" r:id="rId14"/>
    <p:sldId id="263" r:id="rId15"/>
    <p:sldId id="265" r:id="rId16"/>
    <p:sldId id="289" r:id="rId17"/>
    <p:sldId id="274" r:id="rId18"/>
    <p:sldId id="271" r:id="rId19"/>
    <p:sldId id="278" r:id="rId20"/>
    <p:sldId id="266" r:id="rId21"/>
    <p:sldId id="279" r:id="rId22"/>
    <p:sldId id="276" r:id="rId23"/>
    <p:sldId id="277" r:id="rId24"/>
    <p:sldId id="267" r:id="rId25"/>
    <p:sldId id="280" r:id="rId26"/>
    <p:sldId id="293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D23"/>
    <a:srgbClr val="BC2304"/>
    <a:srgbClr val="A3301D"/>
    <a:srgbClr val="85403B"/>
    <a:srgbClr val="A32A1D"/>
    <a:srgbClr val="252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4660"/>
  </p:normalViewPr>
  <p:slideViewPr>
    <p:cSldViewPr snapToGrid="0">
      <p:cViewPr>
        <p:scale>
          <a:sx n="80" d="100"/>
          <a:sy n="80" d="100"/>
        </p:scale>
        <p:origin x="12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E0120-8B48-46E8-B9FC-5CBF0BFDAAD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C3A43-56D0-4A1B-8555-F49BF05CF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96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Insert Source</a:t>
            </a:r>
          </a:p>
          <a:p>
            <a:r>
              <a:t>Advanta</a:t>
            </a:r>
          </a:p>
        </p:txBody>
      </p:sp>
    </p:spTree>
    <p:extLst>
      <p:ext uri="{BB962C8B-B14F-4D97-AF65-F5344CB8AC3E}">
        <p14:creationId xmlns:p14="http://schemas.microsoft.com/office/powerpoint/2010/main" val="110546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 the system face</a:t>
            </a:r>
          </a:p>
        </p:txBody>
      </p:sp>
    </p:spTree>
    <p:extLst>
      <p:ext uri="{BB962C8B-B14F-4D97-AF65-F5344CB8AC3E}">
        <p14:creationId xmlns:p14="http://schemas.microsoft.com/office/powerpoint/2010/main" val="404519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089040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C3A43-56D0-4A1B-8555-F49BF05CFA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84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Change to plotly</a:t>
            </a:r>
          </a:p>
        </p:txBody>
      </p:sp>
    </p:spTree>
    <p:extLst>
      <p:ext uri="{BB962C8B-B14F-4D97-AF65-F5344CB8AC3E}">
        <p14:creationId xmlns:p14="http://schemas.microsoft.com/office/powerpoint/2010/main" val="287038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F617-EAA0-4FBC-BA31-5CF24F83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8EEB85-1B56-4145-911B-F9EDD3F51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9E613-9152-448E-930F-2FD575E6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E6100-05A0-4FC5-A3AD-55E42498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58145-DD95-43AA-9666-F991EA0A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7BB7-C569-453F-A613-9D857C7D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23E68-CAC7-4AA5-9FF3-2E2FFB241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D2761-FEB3-4C22-8478-A5CEB5E64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E4520-DF8E-42D9-AB5B-583E8167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1D1F0-3289-43D4-B8B7-B25998A4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C28664-6A2A-4845-BEAC-2491AE615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BC3DC-139C-4907-9719-6AA4DCD4E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F971C-BD8F-41F4-8571-8FBA4EFE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33A3F-5869-4D2E-A935-4AA759AA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CAEF-7A25-43E0-B909-C347AE58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42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>
              <a:defRPr sz="6000" b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13077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51140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969536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07892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870682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12133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134130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algn="l">
              <a:defRPr sz="3200" b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88728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AB51A-D12A-44FD-A264-4DA8C1B0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BDAF1-2608-40E6-AE5C-5EAC231F3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28F58-4F5D-4D32-894F-68D9F626B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E2387-495D-44C4-A4DE-3E8755FDF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CF683-E76C-47B4-9A6A-AD0E3087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01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algn="l">
              <a:defRPr sz="3200" b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57342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62141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999457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AA77-A604-40E4-9E80-2E2C9D489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5A64C-78A4-4C21-A81E-FE0426E8C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8346A-7055-4A51-81CF-473C06C2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EC327-BB22-43EF-82B0-9E3317FE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84803-3811-4805-A612-263765EA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1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BE87-5393-435C-942B-B86ECE4A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BEDC-C245-4A12-853F-01F7BFAB0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410D3-5D12-4255-8436-1A42AD34E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7DBCD-3526-4D08-AFC1-613CDC6B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9EC5C-D11B-47A2-8B70-0208DF1A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7982C-53B0-47D9-908A-4273F1AC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39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21E4-6477-42F2-9574-1A93E71D4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08CCF-B533-47A7-8D91-E5995A6BF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FC1D1-774E-406D-9E0C-654CCD287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4D3B4-16E8-4CB7-B9F1-EBD2DDC6D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F2D6A-0A58-40C8-984D-F7D635D5E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83EC8-2308-4038-B5D4-DC833799D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B6502B-1738-461F-8AB8-E4951E8E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F2339B-A5FD-4FF2-BA1D-BCAD4E2D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3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6CABE-F0EB-4891-9D54-4273958D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F461D-149E-4D9E-BE49-9628C63B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16E69-66B3-4E61-B829-4D4114FB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EEFFA-9E93-4CD3-975D-AB11B2C0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3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B4593-2652-47A4-A652-E5BBDC31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3A17A-CDF6-48BB-AD39-5335BEA2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7B684-119F-44C7-8B2A-97A59A10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7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2AEE-F94D-4046-A94A-CE56AE7C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D2648-657E-4877-975D-2FB59F93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27F52-568B-4169-B177-3AA3A07D2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56DAA-F5F7-4A75-B1DD-EFDC5B28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B9B8-E1D8-4FE5-B09B-63808E6E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CF257-F078-4ED1-9CA4-BA6753D1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9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5760-C294-4A41-91E1-C1EE68BF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26666-6AD4-435C-BB5E-6B7936D1F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A6FB8-E206-4A63-9850-FDAA59251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402F9-7308-4C6A-AA46-E94EDE94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E5F67-0D0C-4E76-A187-53E5A153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5185C-D2B6-43DC-9CF8-E56788AA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5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AF619-791A-4D1B-884F-6E7F9D31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AC93F-D161-4173-9B15-4F4E8F07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B75F0-41A8-4967-AAE1-91435A541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3278-E9E9-40D5-989E-3431D3FB88BB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3997F-9172-40AD-BC1A-0941B02C3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B2FAC-B69B-47F7-AB91-48EBD0CC2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4864C-3D5E-4068-A3D0-0AD988C1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4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11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DD5D23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DD5D23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DD5D23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DD5D23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DD5D23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DD5D23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DD5D23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DD5D23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DD5D23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VarnithChordi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5760" b="1">
                <a:solidFill>
                  <a:srgbClr val="FFFFFF"/>
                </a:solidFill>
              </a:defRPr>
            </a:lvl1pPr>
          </a:lstStyle>
          <a:p>
            <a:r>
              <a:t>Forecasting Demand Bike Sharing in San Francisco</a:t>
            </a:r>
          </a:p>
        </p:txBody>
      </p:sp>
      <p:sp>
        <p:nvSpPr>
          <p:cNvPr id="11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 lvl="2" indent="905255" algn="r" defTabSz="905255">
              <a:lnSpc>
                <a:spcPct val="81000"/>
              </a:lnSpc>
              <a:spcBef>
                <a:spcPts val="400"/>
              </a:spcBef>
              <a:defRPr sz="2970">
                <a:solidFill>
                  <a:srgbClr val="DD5D23"/>
                </a:solidFill>
              </a:defRPr>
            </a:pPr>
            <a:endParaRPr/>
          </a:p>
          <a:p>
            <a:pPr algn="r" defTabSz="905255">
              <a:lnSpc>
                <a:spcPct val="81000"/>
              </a:lnSpc>
              <a:spcBef>
                <a:spcPts val="900"/>
              </a:spcBef>
              <a:defRPr sz="3564">
                <a:solidFill>
                  <a:srgbClr val="DD5D23"/>
                </a:solidFill>
              </a:defRPr>
            </a:pPr>
            <a:r>
              <a:t>Varnith Chordia</a:t>
            </a:r>
          </a:p>
          <a:p>
            <a:pPr algn="r" defTabSz="905255">
              <a:lnSpc>
                <a:spcPct val="81000"/>
              </a:lnSpc>
              <a:spcBef>
                <a:spcPts val="900"/>
              </a:spcBef>
              <a:defRPr sz="3564">
                <a:solidFill>
                  <a:srgbClr val="DD5D23"/>
                </a:solidFill>
              </a:defRPr>
            </a:pPr>
            <a:r>
              <a:t>Akash Barnwal</a:t>
            </a:r>
          </a:p>
        </p:txBody>
      </p:sp>
      <p:pic>
        <p:nvPicPr>
          <p:cNvPr id="1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015" y="5482185"/>
            <a:ext cx="1504686" cy="11675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828320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39F72F-6E1F-42FC-93D6-BFB5A93B18C4}"/>
              </a:ext>
            </a:extLst>
          </p:cNvPr>
          <p:cNvSpPr/>
          <p:nvPr/>
        </p:nvSpPr>
        <p:spPr>
          <a:xfrm>
            <a:off x="4992475" y="2705038"/>
            <a:ext cx="2408729" cy="202882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Data Set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A5F4DE6-699F-476D-952F-5073007AF6AA}"/>
              </a:ext>
            </a:extLst>
          </p:cNvPr>
          <p:cNvSpPr/>
          <p:nvPr/>
        </p:nvSpPr>
        <p:spPr>
          <a:xfrm>
            <a:off x="7401204" y="3476564"/>
            <a:ext cx="1676400" cy="33337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66C29-C025-4A0E-9944-9920B24596D1}"/>
              </a:ext>
            </a:extLst>
          </p:cNvPr>
          <p:cNvSpPr txBox="1"/>
          <p:nvPr/>
        </p:nvSpPr>
        <p:spPr>
          <a:xfrm>
            <a:off x="542923" y="1055347"/>
            <a:ext cx="35197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4472C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Trip Data aggregated at hourly level from August-2014 to August-2016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FB07BE-C706-4A9A-9ECC-C7C6AD8961FA}"/>
              </a:ext>
            </a:extLst>
          </p:cNvPr>
          <p:cNvSpPr/>
          <p:nvPr/>
        </p:nvSpPr>
        <p:spPr>
          <a:xfrm>
            <a:off x="312515" y="4219637"/>
            <a:ext cx="383912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4472C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Hourly data scraped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4472C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from wunderground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851B0C0-1CAB-42BC-ADE4-F40A39EA39CC}"/>
              </a:ext>
            </a:extLst>
          </p:cNvPr>
          <p:cNvSpPr/>
          <p:nvPr/>
        </p:nvSpPr>
        <p:spPr>
          <a:xfrm>
            <a:off x="628650" y="1009650"/>
            <a:ext cx="3434038" cy="26002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5CE8869-02F9-4ECE-BD97-CE1295FA4397}"/>
              </a:ext>
            </a:extLst>
          </p:cNvPr>
          <p:cNvSpPr/>
          <p:nvPr/>
        </p:nvSpPr>
        <p:spPr>
          <a:xfrm>
            <a:off x="491384" y="4130340"/>
            <a:ext cx="3615013" cy="11665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D6FFA2-8DAB-4CEF-96BC-44E052407E2C}"/>
              </a:ext>
            </a:extLst>
          </p:cNvPr>
          <p:cNvSpPr/>
          <p:nvPr/>
        </p:nvSpPr>
        <p:spPr>
          <a:xfrm>
            <a:off x="4181475" y="2562163"/>
            <a:ext cx="295275" cy="54298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ECBCD8-A6A8-4B5C-B20B-D41444C5BFB4}"/>
              </a:ext>
            </a:extLst>
          </p:cNvPr>
          <p:cNvSpPr/>
          <p:nvPr/>
        </p:nvSpPr>
        <p:spPr>
          <a:xfrm>
            <a:off x="4491865" y="2947987"/>
            <a:ext cx="175385" cy="31432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D93A918-FAE3-4E8F-AA40-F93C8D2763F6}"/>
              </a:ext>
            </a:extLst>
          </p:cNvPr>
          <p:cNvSpPr/>
          <p:nvPr/>
        </p:nvSpPr>
        <p:spPr>
          <a:xfrm>
            <a:off x="4686575" y="3181228"/>
            <a:ext cx="142875" cy="17145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03F9736-6531-4274-8FB1-751FEAD934DA}"/>
              </a:ext>
            </a:extLst>
          </p:cNvPr>
          <p:cNvSpPr/>
          <p:nvPr/>
        </p:nvSpPr>
        <p:spPr>
          <a:xfrm>
            <a:off x="4136645" y="3955311"/>
            <a:ext cx="295275" cy="54298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4158FD-29C6-4C5C-A32A-C981000B41C7}"/>
              </a:ext>
            </a:extLst>
          </p:cNvPr>
          <p:cNvSpPr/>
          <p:nvPr/>
        </p:nvSpPr>
        <p:spPr>
          <a:xfrm>
            <a:off x="4431920" y="3912480"/>
            <a:ext cx="175385" cy="31432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490E76E-EDCF-4D35-8750-690B30447386}"/>
              </a:ext>
            </a:extLst>
          </p:cNvPr>
          <p:cNvSpPr/>
          <p:nvPr/>
        </p:nvSpPr>
        <p:spPr>
          <a:xfrm>
            <a:off x="4839525" y="3305114"/>
            <a:ext cx="142875" cy="17145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C77F9F3-656F-448B-84B0-D0FC27FE3B95}"/>
              </a:ext>
            </a:extLst>
          </p:cNvPr>
          <p:cNvSpPr/>
          <p:nvPr/>
        </p:nvSpPr>
        <p:spPr>
          <a:xfrm>
            <a:off x="4637553" y="3898192"/>
            <a:ext cx="142875" cy="17145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563B07-86EF-464C-997D-8E48EC47468F}"/>
              </a:ext>
            </a:extLst>
          </p:cNvPr>
          <p:cNvSpPr/>
          <p:nvPr/>
        </p:nvSpPr>
        <p:spPr>
          <a:xfrm flipV="1">
            <a:off x="4797807" y="3855330"/>
            <a:ext cx="152949" cy="1143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B6F7A97-F38E-4783-9313-6EF15C32A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175644"/>
              </p:ext>
            </p:extLst>
          </p:nvPr>
        </p:nvGraphicFramePr>
        <p:xfrm>
          <a:off x="9349380" y="1055347"/>
          <a:ext cx="1804947" cy="4894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947">
                  <a:extLst>
                    <a:ext uri="{9D8B030D-6E8A-4147-A177-3AD203B41FA5}">
                      <a16:colId xmlns:a16="http://schemas.microsoft.com/office/drawing/2014/main" val="472060307"/>
                    </a:ext>
                  </a:extLst>
                </a:gridCol>
              </a:tblGrid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983488"/>
                  </a:ext>
                </a:extLst>
              </a:tr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Start Date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722397"/>
                  </a:ext>
                </a:extLst>
              </a:tr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Hour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374192"/>
                  </a:ext>
                </a:extLst>
              </a:tr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Counter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516298"/>
                  </a:ext>
                </a:extLst>
              </a:tr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Temperature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209096"/>
                  </a:ext>
                </a:extLst>
              </a:tr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Dew Point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3461"/>
                  </a:ext>
                </a:extLst>
              </a:tr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Humidity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16127"/>
                  </a:ext>
                </a:extLst>
              </a:tr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Pressure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659601"/>
                  </a:ext>
                </a:extLst>
              </a:tr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Visibility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064778"/>
                  </a:ext>
                </a:extLst>
              </a:tr>
              <a:tr h="50551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Wind Direction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25709"/>
                  </a:ext>
                </a:extLst>
              </a:tr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Conditions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777462"/>
                  </a:ext>
                </a:extLst>
              </a:tr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Year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019739"/>
                  </a:ext>
                </a:extLst>
              </a:tr>
              <a:tr h="3441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DD5D23"/>
                          </a:solidFill>
                        </a:rPr>
                        <a:t>Month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16471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B425267A-00C6-40E6-A4F1-7BFF24236FE0}"/>
              </a:ext>
            </a:extLst>
          </p:cNvPr>
          <p:cNvSpPr txBox="1">
            <a:spLocks/>
          </p:cNvSpPr>
          <p:nvPr/>
        </p:nvSpPr>
        <p:spPr>
          <a:xfrm>
            <a:off x="838200" y="111584"/>
            <a:ext cx="10515600" cy="7741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>
                <a:solidFill>
                  <a:srgbClr val="DD5D23"/>
                </a:solidFill>
              </a:rPr>
              <a:t>Dataset Available</a:t>
            </a:r>
            <a:endParaRPr lang="en-US" i="1" dirty="0">
              <a:solidFill>
                <a:srgbClr val="DD5D23"/>
              </a:solidFill>
            </a:endParaRPr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B7AE7C93-486A-489A-9DA5-1B0C2111F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611816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447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633D-CEB4-4955-A946-5F45A7E8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5576"/>
            <a:ext cx="10515600" cy="997144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Missing Value Treatment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E6BDA-8BD4-4EAD-9F38-1E19A9444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81" y="3251948"/>
            <a:ext cx="4801411" cy="2911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366665-9F17-4774-A220-15970A23DCA1}"/>
              </a:ext>
            </a:extLst>
          </p:cNvPr>
          <p:cNvSpPr txBox="1"/>
          <p:nvPr/>
        </p:nvSpPr>
        <p:spPr>
          <a:xfrm>
            <a:off x="1740352" y="1050409"/>
            <a:ext cx="93399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Due to lack of availability of weather information, there were missing values present.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Missing value present was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more than ~.02 %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So the observations were removed. </a:t>
            </a:r>
            <a:endParaRPr lang="en-US" sz="2300" dirty="0">
              <a:solidFill>
                <a:srgbClr val="DD5D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4299AA1E-B27E-47AC-8358-02BA4444D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002205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2A3B9-6F6D-4B74-9A1C-D5B71B2D0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266" y="3186696"/>
            <a:ext cx="4614333" cy="297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8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2D5002-87E6-48A1-8060-C7BFFDD8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37"/>
            <a:ext cx="10515600" cy="998375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Exploratory Data Analysis(Contd.)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96C46-4555-42D5-B07E-ACBD5BC390D4}"/>
              </a:ext>
            </a:extLst>
          </p:cNvPr>
          <p:cNvSpPr txBox="1"/>
          <p:nvPr/>
        </p:nvSpPr>
        <p:spPr>
          <a:xfrm>
            <a:off x="1175657" y="1101012"/>
            <a:ext cx="1038497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Demand over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winter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falls tremendously and it increases during the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spring and summer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Close to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90% of bike rides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happened on working days.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A1229-E94D-4556-A0CA-4CE57A35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85" y="2600197"/>
            <a:ext cx="4827615" cy="3480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D1F09-3E8B-41F0-9D73-7AA56DA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119" y="2600197"/>
            <a:ext cx="4432681" cy="3480160"/>
          </a:xfrm>
          <a:prstGeom prst="rect">
            <a:avLst/>
          </a:prstGeom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05CAEE1D-F55F-4004-9C8F-A6CA69CD6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528068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472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1D70-2DB8-4D19-80A3-CC6D3F95C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158621"/>
            <a:ext cx="10515600" cy="877078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Exploratory Data Analysis(Contd.)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8D723-9633-4BE6-B63F-FDFF85D01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8" y="2430177"/>
            <a:ext cx="5243803" cy="3818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333B0-32AC-4CBE-BE91-736E7D2A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4" y="2430176"/>
            <a:ext cx="4842588" cy="3818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ADC88-D08D-45EE-8910-D57D129A14D3}"/>
              </a:ext>
            </a:extLst>
          </p:cNvPr>
          <p:cNvSpPr txBox="1"/>
          <p:nvPr/>
        </p:nvSpPr>
        <p:spPr>
          <a:xfrm>
            <a:off x="828040" y="1035699"/>
            <a:ext cx="1077924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Poor correlation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exists between demand and weather variables. These variables have non-linear interaction.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Univariate statistics of weather variables show important trends.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FB31832-9631-49A0-8A3C-A6748F222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969267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33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D28B-293F-4C36-85EC-7598166A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53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Exploratory Data Analysis(Contd.)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6557EA-B0E1-490D-95D6-6324B8CA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66" y="2053892"/>
            <a:ext cx="6686973" cy="408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698DE-F67A-4F85-B2B9-8F9648DC95B0}"/>
              </a:ext>
            </a:extLst>
          </p:cNvPr>
          <p:cNvSpPr txBox="1"/>
          <p:nvPr/>
        </p:nvSpPr>
        <p:spPr>
          <a:xfrm>
            <a:off x="1231641" y="1082351"/>
            <a:ext cx="100606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Most rides happened on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weekdays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during months of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Jul-Sep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Certain weekdays had low bike rides, because of holidays.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C44832D-BBF6-4E08-B9A4-262BCD254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469731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31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xfrm>
            <a:off x="838200" y="4851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i="1">
                <a:solidFill>
                  <a:srgbClr val="FFFFFF"/>
                </a:solidFill>
              </a:defRPr>
            </a:lvl1pPr>
          </a:lstStyle>
          <a:p>
            <a:pPr>
              <a:spcBef>
                <a:spcPct val="0"/>
              </a:spcBef>
            </a:pPr>
            <a:r>
              <a:rPr sz="4400" b="0" kern="1200" dirty="0">
                <a:solidFill>
                  <a:srgbClr val="DD5D23"/>
                </a:solidFill>
                <a:latin typeface="+mj-lt"/>
                <a:ea typeface="+mj-ea"/>
                <a:cs typeface="+mj-cs"/>
              </a:rPr>
              <a:t>Exploratory Data Analysis (Contd.)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FD976-CBBA-4A03-AD44-E58AB21DC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102" y="2552884"/>
            <a:ext cx="6731426" cy="3557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1CB2D0-AB0A-40C8-9C1C-DD5D16360A71}"/>
              </a:ext>
            </a:extLst>
          </p:cNvPr>
          <p:cNvSpPr txBox="1"/>
          <p:nvPr/>
        </p:nvSpPr>
        <p:spPr>
          <a:xfrm>
            <a:off x="1156996" y="1111621"/>
            <a:ext cx="10196804" cy="1154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j-ea"/>
                <a:cs typeface="Calibri"/>
                <a:sym typeface="Calibri"/>
              </a:rPr>
              <a:t>Box plot shows that </a:t>
            </a:r>
            <a:r>
              <a:rPr lang="en-US" sz="2300" dirty="0">
                <a:solidFill>
                  <a:srgbClr val="DD5D23"/>
                </a:solidFill>
                <a:sym typeface="Calibri"/>
              </a:rPr>
              <a:t>early morning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j-ea"/>
                <a:cs typeface="Calibri"/>
                <a:sym typeface="Calibri"/>
              </a:rPr>
              <a:t>and </a:t>
            </a:r>
            <a:r>
              <a:rPr lang="en-US" sz="2300" dirty="0">
                <a:solidFill>
                  <a:srgbClr val="DD5D23"/>
                </a:solidFill>
                <a:sym typeface="Calibri"/>
              </a:rPr>
              <a:t>late evening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j-ea"/>
                <a:cs typeface="Calibri"/>
                <a:sym typeface="Calibri"/>
              </a:rPr>
              <a:t>saw a greater demand. </a:t>
            </a:r>
          </a:p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j-ea"/>
                <a:cs typeface="Calibri"/>
                <a:sym typeface="Calibri"/>
              </a:rPr>
              <a:t>Hours </a:t>
            </a:r>
            <a:r>
              <a:rPr lang="en-US" sz="2300" dirty="0">
                <a:solidFill>
                  <a:srgbClr val="DD5D23"/>
                </a:solidFill>
                <a:sym typeface="Calibri"/>
              </a:rPr>
              <a:t>‘7-9’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j-ea"/>
                <a:cs typeface="Calibri"/>
                <a:sym typeface="Calibri"/>
              </a:rPr>
              <a:t>and </a:t>
            </a:r>
            <a:r>
              <a:rPr lang="en-US" sz="2300" dirty="0">
                <a:solidFill>
                  <a:srgbClr val="DD5D23"/>
                </a:solidFill>
                <a:sym typeface="Calibri"/>
              </a:rPr>
              <a:t>‘16-18’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j-ea"/>
                <a:cs typeface="Calibri"/>
                <a:sym typeface="Calibri"/>
              </a:rPr>
              <a:t> are when maximum bike rides occurred.</a:t>
            </a:r>
          </a:p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/>
                <a:sym typeface="Calibri"/>
              </a:rPr>
              <a:t>These were mostly during </a:t>
            </a:r>
            <a:r>
              <a:rPr lang="en-US" sz="2300" dirty="0">
                <a:solidFill>
                  <a:srgbClr val="DD5D23"/>
                </a:solidFill>
                <a:sym typeface="Calibri"/>
              </a:rPr>
              <a:t>office going hours</a:t>
            </a:r>
            <a:r>
              <a:rPr lang="en-US" sz="2300" kern="0" dirty="0">
                <a:solidFill>
                  <a:srgbClr val="FFFFFF"/>
                </a:solidFill>
                <a:cs typeface="Calibri"/>
                <a:sym typeface="Calibri"/>
              </a:rPr>
              <a:t> and </a:t>
            </a:r>
            <a:r>
              <a:rPr lang="en-US" sz="2300" dirty="0">
                <a:solidFill>
                  <a:srgbClr val="DD5D23"/>
                </a:solidFill>
                <a:sym typeface="Calibri"/>
              </a:rPr>
              <a:t>departing office hours.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D1467EF2-D097-4319-82EE-401C149F3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936329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19990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750F-C6EB-4706-865A-6AA7C934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76"/>
            <a:ext cx="10515600" cy="1155765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A507F5-7AE3-4B26-A17B-5317A3163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636000"/>
              </p:ext>
            </p:extLst>
          </p:nvPr>
        </p:nvGraphicFramePr>
        <p:xfrm>
          <a:off x="367016" y="3270575"/>
          <a:ext cx="5991452" cy="253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580">
                  <a:extLst>
                    <a:ext uri="{9D8B030D-6E8A-4147-A177-3AD203B41FA5}">
                      <a16:colId xmlns:a16="http://schemas.microsoft.com/office/drawing/2014/main" val="1314595494"/>
                    </a:ext>
                  </a:extLst>
                </a:gridCol>
                <a:gridCol w="1825721">
                  <a:extLst>
                    <a:ext uri="{9D8B030D-6E8A-4147-A177-3AD203B41FA5}">
                      <a16:colId xmlns:a16="http://schemas.microsoft.com/office/drawing/2014/main" val="4253771960"/>
                    </a:ext>
                  </a:extLst>
                </a:gridCol>
                <a:gridCol w="1997151">
                  <a:extLst>
                    <a:ext uri="{9D8B030D-6E8A-4147-A177-3AD203B41FA5}">
                      <a16:colId xmlns:a16="http://schemas.microsoft.com/office/drawing/2014/main" val="679110067"/>
                    </a:ext>
                  </a:extLst>
                </a:gridCol>
              </a:tblGrid>
              <a:tr h="379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Modeling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578872"/>
                  </a:ext>
                </a:extLst>
              </a:tr>
              <a:tr h="379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6878023"/>
                  </a:ext>
                </a:extLst>
              </a:tr>
              <a:tr h="379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Regression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036830"/>
                  </a:ext>
                </a:extLst>
              </a:tr>
              <a:tr h="379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46063"/>
                  </a:ext>
                </a:extLst>
              </a:tr>
              <a:tr h="2014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785884"/>
                  </a:ext>
                </a:extLst>
              </a:tr>
              <a:tr h="379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4565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FD0DE1-A00F-48D3-9C42-379E8F0D28AA}"/>
              </a:ext>
            </a:extLst>
          </p:cNvPr>
          <p:cNvSpPr txBox="1"/>
          <p:nvPr/>
        </p:nvSpPr>
        <p:spPr>
          <a:xfrm>
            <a:off x="1266825" y="1101341"/>
            <a:ext cx="100869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Since the response is a continuous variable, we use advanced regression techniques to model our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Linear regression was used as the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base model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It did not provide great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CD66E5-A9FF-4D08-B168-085326BFF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555" y="3270575"/>
            <a:ext cx="4552203" cy="2536295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61466F40-C816-429F-BE51-93580A78C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11388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32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7C0A23-A842-448F-9254-1D481513C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5" y="3315960"/>
            <a:ext cx="4629494" cy="3061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19FDA-0865-4F67-981F-25AF2DC3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5" y="-9838"/>
            <a:ext cx="10515600" cy="1093755"/>
          </a:xfrm>
        </p:spPr>
        <p:txBody>
          <a:bodyPr>
            <a:normAutofit/>
          </a:bodyPr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Feature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851C22-062A-4A4E-A2C8-E371BAED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37" y="3298466"/>
            <a:ext cx="4877286" cy="30754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9896A57-9EB4-4736-B075-F5A6AC2B07F3}"/>
              </a:ext>
            </a:extLst>
          </p:cNvPr>
          <p:cNvSpPr/>
          <p:nvPr/>
        </p:nvSpPr>
        <p:spPr>
          <a:xfrm>
            <a:off x="5591174" y="4428923"/>
            <a:ext cx="103822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73571-4729-44A1-937D-94554B90E8A6}"/>
              </a:ext>
            </a:extLst>
          </p:cNvPr>
          <p:cNvSpPr txBox="1"/>
          <p:nvPr/>
        </p:nvSpPr>
        <p:spPr>
          <a:xfrm>
            <a:off x="714372" y="1008344"/>
            <a:ext cx="107918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Temperature showed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non-linear interaction 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 demand. Segmentation using decision tree was used to overcome this to help improve linear 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Another important variable added was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peak hour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Rush hours/office hours 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were considered to be when there was most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Features like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working day, day of the week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were other important variables added.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9AFD1AD-F111-41FB-B5DB-86A19B01D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928784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71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6BF5-05E6-4268-843D-D1551E42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411778"/>
            <a:ext cx="10515600" cy="884285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Results-Part2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B8E313-972E-4AD4-9E7E-2044C1651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613883"/>
              </p:ext>
            </p:extLst>
          </p:nvPr>
        </p:nvGraphicFramePr>
        <p:xfrm>
          <a:off x="574724" y="3265295"/>
          <a:ext cx="573728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429">
                  <a:extLst>
                    <a:ext uri="{9D8B030D-6E8A-4147-A177-3AD203B41FA5}">
                      <a16:colId xmlns:a16="http://schemas.microsoft.com/office/drawing/2014/main" val="1314595494"/>
                    </a:ext>
                  </a:extLst>
                </a:gridCol>
                <a:gridCol w="1912429">
                  <a:extLst>
                    <a:ext uri="{9D8B030D-6E8A-4147-A177-3AD203B41FA5}">
                      <a16:colId xmlns:a16="http://schemas.microsoft.com/office/drawing/2014/main" val="4253771960"/>
                    </a:ext>
                  </a:extLst>
                </a:gridCol>
                <a:gridCol w="1912429">
                  <a:extLst>
                    <a:ext uri="{9D8B030D-6E8A-4147-A177-3AD203B41FA5}">
                      <a16:colId xmlns:a16="http://schemas.microsoft.com/office/drawing/2014/main" val="679110067"/>
                    </a:ext>
                  </a:extLst>
                </a:gridCol>
              </a:tblGrid>
              <a:tr h="5999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Modeling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578872"/>
                  </a:ext>
                </a:extLst>
              </a:tr>
              <a:tr h="343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878023"/>
                  </a:ext>
                </a:extLst>
              </a:tr>
              <a:tr h="343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036830"/>
                  </a:ext>
                </a:extLst>
              </a:tr>
              <a:tr h="343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46063"/>
                  </a:ext>
                </a:extLst>
              </a:tr>
              <a:tr h="343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785884"/>
                  </a:ext>
                </a:extLst>
              </a:tr>
              <a:tr h="343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456558"/>
                  </a:ext>
                </a:extLst>
              </a:tr>
            </a:tbl>
          </a:graphicData>
        </a:graphic>
      </p:graphicFrame>
      <p:sp>
        <p:nvSpPr>
          <p:cNvPr id="6" name="AutoShape 2" descr="Inline image 1">
            <a:extLst>
              <a:ext uri="{FF2B5EF4-FFF2-40B4-BE49-F238E27FC236}">
                <a16:creationId xmlns:a16="http://schemas.microsoft.com/office/drawing/2014/main" id="{288DC1F2-CE62-43D5-8332-502E2A4A59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76494-DADC-43DC-8F25-66A97AE9F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72" y="3265295"/>
            <a:ext cx="4584441" cy="2468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7E1FC-72FC-449E-9402-3750053B3417}"/>
              </a:ext>
            </a:extLst>
          </p:cNvPr>
          <p:cNvSpPr txBox="1"/>
          <p:nvPr/>
        </p:nvSpPr>
        <p:spPr>
          <a:xfrm>
            <a:off x="1268091" y="1598212"/>
            <a:ext cx="9960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engineering improves the accuracy of the model significantly.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This accuracy can be made better with tuning.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E95F2B11-36FF-4169-B103-C59770871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446184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9077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E203-42A2-45BA-B6F3-2E017E77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0"/>
            <a:ext cx="10515600" cy="1325563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Parameter Tuning- Random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04A85-9B80-4077-B597-8CC6DE48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0" y="2918183"/>
            <a:ext cx="5143500" cy="338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D35FA-57F2-499E-B007-6E2E5D774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09" y="2918183"/>
            <a:ext cx="4933950" cy="338237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4923BEF-462A-43F3-AFEA-1BDC12B74920}"/>
              </a:ext>
            </a:extLst>
          </p:cNvPr>
          <p:cNvSpPr/>
          <p:nvPr/>
        </p:nvSpPr>
        <p:spPr>
          <a:xfrm>
            <a:off x="4718700" y="5360010"/>
            <a:ext cx="1032198" cy="783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A3D41-2549-4A7B-835B-28296C453BF2}"/>
              </a:ext>
            </a:extLst>
          </p:cNvPr>
          <p:cNvSpPr txBox="1"/>
          <p:nvPr/>
        </p:nvSpPr>
        <p:spPr>
          <a:xfrm>
            <a:off x="1017209" y="1153451"/>
            <a:ext cx="101783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parameters to be tuned are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trees, mtries and max depth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Increasing the number of trees, decreases variance but comes at a computation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decrease bias, depth of the tree is increased but this comes at increased  variance. 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88BAF455-15D1-4716-B08A-9997F1A22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921249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0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What is Bike Sharing?</a:t>
            </a:r>
          </a:p>
          <a:p>
            <a:pPr marL="0" indent="0" algn="ctr">
              <a:lnSpc>
                <a:spcPct val="100000"/>
              </a:lnSpc>
              <a:buSzTx/>
              <a:buFontTx/>
              <a:buNone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Motivation</a:t>
            </a:r>
          </a:p>
          <a:p>
            <a:pPr marL="0" indent="0" algn="ctr">
              <a:lnSpc>
                <a:spcPct val="100000"/>
              </a:lnSpc>
              <a:buSzTx/>
              <a:buFontTx/>
              <a:buNone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Problem Statement- Data</a:t>
            </a:r>
          </a:p>
          <a:p>
            <a:pPr marL="0" indent="0" algn="ctr">
              <a:lnSpc>
                <a:spcPct val="100000"/>
              </a:lnSpc>
              <a:buSzTx/>
              <a:buFontTx/>
              <a:buNone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Exploratory Data Analysis</a:t>
            </a:r>
          </a:p>
          <a:p>
            <a:pPr marL="0" indent="0" algn="ctr">
              <a:lnSpc>
                <a:spcPct val="100000"/>
              </a:lnSpc>
              <a:buSzTx/>
              <a:buFontTx/>
              <a:buNone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Machine Learning techniques</a:t>
            </a:r>
            <a:endParaRPr dirty="0"/>
          </a:p>
          <a:p>
            <a:pPr marL="0" indent="0" algn="ctr">
              <a:lnSpc>
                <a:spcPct val="100000"/>
              </a:lnSpc>
              <a:buSzTx/>
              <a:buFontTx/>
              <a:buNone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Results</a:t>
            </a:r>
            <a:endParaRPr lang="en-US" dirty="0"/>
          </a:p>
          <a:p>
            <a:pPr marL="0" indent="0" algn="ctr">
              <a:lnSpc>
                <a:spcPct val="100000"/>
              </a:lnSpc>
              <a:buSzTx/>
              <a:buFontTx/>
              <a:buNone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Station level prediction-Time Series</a:t>
            </a:r>
          </a:p>
          <a:p>
            <a:pPr marL="0" indent="0" algn="ctr">
              <a:lnSpc>
                <a:spcPct val="100000"/>
              </a:lnSpc>
              <a:buSzTx/>
              <a:buFontTx/>
              <a:buNone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Shiny App</a:t>
            </a:r>
          </a:p>
        </p:txBody>
      </p:sp>
      <p:sp>
        <p:nvSpPr>
          <p:cNvPr id="118" name="Title 1"/>
          <p:cNvSpPr txBox="1"/>
          <p:nvPr/>
        </p:nvSpPr>
        <p:spPr>
          <a:xfrm>
            <a:off x="838200" y="306082"/>
            <a:ext cx="10515600" cy="1139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500" b="1">
                <a:solidFill>
                  <a:srgbClr val="DD5D23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500" b="0" i="1" u="none" strike="noStrike" kern="0" cap="none" spc="0" normalizeH="0" baseline="0" noProof="0" dirty="0">
                <a:ln>
                  <a:noFill/>
                </a:ln>
                <a:solidFill>
                  <a:srgbClr val="DD5D23"/>
                </a:solidFill>
                <a:effectLst/>
                <a:uLnTx/>
                <a:uFillTx/>
                <a:latin typeface="Calibri Light"/>
                <a:cs typeface="Calibri Light"/>
                <a:sym typeface="Calibri Light"/>
              </a:rPr>
              <a:t>Overview</a:t>
            </a:r>
          </a:p>
        </p:txBody>
      </p:sp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667528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51401554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8E28-979C-4DF5-9BA1-F94473F9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Results- Part3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49C0A5-4F94-441C-A8D7-C4377520C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11249"/>
              </p:ext>
            </p:extLst>
          </p:nvPr>
        </p:nvGraphicFramePr>
        <p:xfrm>
          <a:off x="2973874" y="2911935"/>
          <a:ext cx="6244251" cy="253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417">
                  <a:extLst>
                    <a:ext uri="{9D8B030D-6E8A-4147-A177-3AD203B41FA5}">
                      <a16:colId xmlns:a16="http://schemas.microsoft.com/office/drawing/2014/main" val="1314595494"/>
                    </a:ext>
                  </a:extLst>
                </a:gridCol>
                <a:gridCol w="2081417">
                  <a:extLst>
                    <a:ext uri="{9D8B030D-6E8A-4147-A177-3AD203B41FA5}">
                      <a16:colId xmlns:a16="http://schemas.microsoft.com/office/drawing/2014/main" val="4253771960"/>
                    </a:ext>
                  </a:extLst>
                </a:gridCol>
                <a:gridCol w="2081417">
                  <a:extLst>
                    <a:ext uri="{9D8B030D-6E8A-4147-A177-3AD203B41FA5}">
                      <a16:colId xmlns:a16="http://schemas.microsoft.com/office/drawing/2014/main" val="679110067"/>
                    </a:ext>
                  </a:extLst>
                </a:gridCol>
              </a:tblGrid>
              <a:tr h="3516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Modeling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578872"/>
                  </a:ext>
                </a:extLst>
              </a:tr>
              <a:tr h="379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878023"/>
                  </a:ext>
                </a:extLst>
              </a:tr>
              <a:tr h="379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036830"/>
                  </a:ext>
                </a:extLst>
              </a:tr>
              <a:tr h="379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46063"/>
                  </a:ext>
                </a:extLst>
              </a:tr>
              <a:tr h="379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785884"/>
                  </a:ext>
                </a:extLst>
              </a:tr>
              <a:tr h="379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456558"/>
                  </a:ext>
                </a:extLst>
              </a:tr>
            </a:tbl>
          </a:graphicData>
        </a:graphic>
      </p:graphicFrame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736C44A9-894E-4CFE-B209-9F8C4C57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04781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252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59A2-F86C-4D38-8929-BA6AC753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79" y="93095"/>
            <a:ext cx="10515600" cy="1325563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Station Level Prediction-Time Series</a:t>
            </a:r>
          </a:p>
        </p:txBody>
      </p:sp>
      <p:pic>
        <p:nvPicPr>
          <p:cNvPr id="1026" name="Picture 2" descr="Image result for sliding window algorithm time series as supervised machine learning">
            <a:extLst>
              <a:ext uri="{FF2B5EF4-FFF2-40B4-BE49-F238E27FC236}">
                <a16:creationId xmlns:a16="http://schemas.microsoft.com/office/drawing/2014/main" id="{252FB409-2A44-411C-B1C2-72DF0246D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0" y="3161602"/>
            <a:ext cx="4309785" cy="295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4383D-926E-4461-AFD5-D47DD9A7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82" y="3161602"/>
            <a:ext cx="5685697" cy="298439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D6B4A36-B0D9-4668-BDFD-CAC11966E86D}"/>
              </a:ext>
            </a:extLst>
          </p:cNvPr>
          <p:cNvSpPr/>
          <p:nvPr/>
        </p:nvSpPr>
        <p:spPr>
          <a:xfrm>
            <a:off x="6493950" y="3951193"/>
            <a:ext cx="1119674" cy="811763"/>
          </a:xfrm>
          <a:prstGeom prst="ellipse">
            <a:avLst/>
          </a:prstGeom>
          <a:noFill/>
          <a:ln>
            <a:solidFill>
              <a:srgbClr val="BC23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78EDD2-4078-40EF-85AD-B3561667780B}"/>
              </a:ext>
            </a:extLst>
          </p:cNvPr>
          <p:cNvSpPr/>
          <p:nvPr/>
        </p:nvSpPr>
        <p:spPr>
          <a:xfrm>
            <a:off x="8001744" y="3985986"/>
            <a:ext cx="1119674" cy="811763"/>
          </a:xfrm>
          <a:prstGeom prst="ellipse">
            <a:avLst/>
          </a:prstGeom>
          <a:noFill/>
          <a:ln>
            <a:solidFill>
              <a:srgbClr val="BC23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036B83-222B-49F4-8B88-3200107D7727}"/>
              </a:ext>
            </a:extLst>
          </p:cNvPr>
          <p:cNvSpPr/>
          <p:nvPr/>
        </p:nvSpPr>
        <p:spPr>
          <a:xfrm>
            <a:off x="9717363" y="3774560"/>
            <a:ext cx="1119674" cy="811763"/>
          </a:xfrm>
          <a:prstGeom prst="ellipse">
            <a:avLst/>
          </a:prstGeom>
          <a:noFill/>
          <a:ln>
            <a:solidFill>
              <a:srgbClr val="BC23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5BB88-8C48-41C4-A133-F41208E2C96B}"/>
              </a:ext>
            </a:extLst>
          </p:cNvPr>
          <p:cNvSpPr txBox="1"/>
          <p:nvPr/>
        </p:nvSpPr>
        <p:spPr>
          <a:xfrm>
            <a:off x="1026367" y="1382716"/>
            <a:ext cx="104222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Seasonality of a week was observed and </a:t>
            </a: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sliding window technique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was used to create lagged values as predictors.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lag of a month was used to create four different predictors.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Random forest regressors were used to model at each station.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80372DEE-CD18-494D-ABD5-3811FB209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913708" y="6565653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15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DDCC-15D5-4BF5-92D4-A025166D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9" y="-14264"/>
            <a:ext cx="10515600" cy="1325563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Results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Plotly D3.js Charts for Powerpoint and Excel">
                <a:extLst>
                  <a:ext uri="{FF2B5EF4-FFF2-40B4-BE49-F238E27FC236}">
                    <a16:creationId xmlns:a16="http://schemas.microsoft.com/office/drawing/2014/main" id="{BC353CE5-4D7E-4231-843C-939E85C2F0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5338885"/>
                  </p:ext>
                </p:extLst>
              </p:nvPr>
            </p:nvGraphicFramePr>
            <p:xfrm>
              <a:off x="3322762" y="1635428"/>
              <a:ext cx="8237551" cy="428244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Plotly D3.js Charts for Powerpoint and Excel">
                <a:extLst>
                  <a:ext uri="{FF2B5EF4-FFF2-40B4-BE49-F238E27FC236}">
                    <a16:creationId xmlns:a16="http://schemas.microsoft.com/office/drawing/2014/main" id="{BC353CE5-4D7E-4231-843C-939E85C2F0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762" y="1635428"/>
                <a:ext cx="8237551" cy="4282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FD1B897-5861-48B4-AF49-942ED2680951}"/>
              </a:ext>
            </a:extLst>
          </p:cNvPr>
          <p:cNvSpPr txBox="1"/>
          <p:nvPr/>
        </p:nvSpPr>
        <p:spPr>
          <a:xfrm>
            <a:off x="84666" y="2137738"/>
            <a:ext cx="310255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Each bubble on the map is a station</a:t>
            </a:r>
          </a:p>
          <a:p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Larger the bubble 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-Greater the error</a:t>
            </a:r>
          </a:p>
          <a:p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Darker the bubble 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</a:p>
          <a:p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Greater the error</a:t>
            </a:r>
          </a:p>
          <a:p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03602C69-ADA9-4210-B3AB-85FC1E34D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905249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38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6E20-CA34-46B6-9B83-B1CE7C92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30" y="76268"/>
            <a:ext cx="10515600" cy="869938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Variable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9E2E7-4378-46DE-BE9B-1EE27A59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74" y="2481890"/>
            <a:ext cx="3577483" cy="3693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10E132-EA35-4076-B4C7-46DEDE14E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95" y="2451665"/>
            <a:ext cx="3568235" cy="3754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FD722D-4751-4687-A4F3-8E62792CCDFE}"/>
              </a:ext>
            </a:extLst>
          </p:cNvPr>
          <p:cNvSpPr txBox="1"/>
          <p:nvPr/>
        </p:nvSpPr>
        <p:spPr>
          <a:xfrm>
            <a:off x="1110144" y="946206"/>
            <a:ext cx="1019357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DD5D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Peak hour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an important feature the demand depends on, across both non linear and linear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Different variables are considered important from these models. 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5E9E260-0948-4F9D-8ADF-1D161EB5C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14178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12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4C45-FF0A-4DA8-B07E-33583B92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75"/>
            <a:ext cx="10515600" cy="132556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Work done but not covered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1C051-4BB7-4C4E-8A1B-B4884B2F1928}"/>
              </a:ext>
            </a:extLst>
          </p:cNvPr>
          <p:cNvSpPr txBox="1"/>
          <p:nvPr/>
        </p:nvSpPr>
        <p:spPr>
          <a:xfrm>
            <a:off x="485775" y="1197504"/>
            <a:ext cx="11220450" cy="929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 RNN with LSTM to model time series data using Tensor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Weighted Random forest 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Time Series using ARMAX.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Available on my GitHub-</a:t>
            </a:r>
          </a:p>
          <a:p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https://github.com/VarnithChordia</a:t>
            </a: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Currently working on HMM to solve station prediction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A3CA0428-48C8-45AF-835F-B2C29816D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72308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59244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167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4C45-FF0A-4DA8-B07E-33583B92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45" y="321735"/>
            <a:ext cx="10498667" cy="1921932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Thank you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A3CA0428-48C8-45AF-835F-B2C29816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621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Image may contain: 1 person, child, outdoor and nature">
            <a:extLst>
              <a:ext uri="{FF2B5EF4-FFF2-40B4-BE49-F238E27FC236}">
                <a16:creationId xmlns:a16="http://schemas.microsoft.com/office/drawing/2014/main" id="{6BE2F9F9-7EFB-486C-89A5-298B9C88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33" y="1972733"/>
            <a:ext cx="4170068" cy="41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38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title"/>
          </p:nvPr>
        </p:nvSpPr>
        <p:spPr>
          <a:xfrm>
            <a:off x="838199" y="-74918"/>
            <a:ext cx="10515601" cy="1139826"/>
          </a:xfrm>
          <a:prstGeom prst="rect">
            <a:avLst/>
          </a:prstGeom>
        </p:spPr>
        <p:txBody>
          <a:bodyPr/>
          <a:lstStyle/>
          <a:p>
            <a:r>
              <a:rPr b="0" i="1" dirty="0"/>
              <a:t>A brief idea about bikes..</a:t>
            </a:r>
          </a:p>
        </p:txBody>
      </p:sp>
      <p:sp>
        <p:nvSpPr>
          <p:cNvPr id="122" name="TextBox 10"/>
          <p:cNvSpPr txBox="1"/>
          <p:nvPr/>
        </p:nvSpPr>
        <p:spPr>
          <a:xfrm>
            <a:off x="3007103" y="1272765"/>
            <a:ext cx="802563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Mobikers in China have travelled more than </a:t>
            </a: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DD5D23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2.5 billion km</a:t>
            </a:r>
          </a:p>
        </p:txBody>
      </p:sp>
      <p:grpSp>
        <p:nvGrpSpPr>
          <p:cNvPr id="135" name="Group"/>
          <p:cNvGrpSpPr/>
          <p:nvPr/>
        </p:nvGrpSpPr>
        <p:grpSpPr>
          <a:xfrm>
            <a:off x="1989207" y="1615840"/>
            <a:ext cx="8213586" cy="4693835"/>
            <a:chOff x="0" y="0"/>
            <a:chExt cx="8213584" cy="4693834"/>
          </a:xfrm>
        </p:grpSpPr>
        <p:pic>
          <p:nvPicPr>
            <p:cNvPr id="123" name="Graphic 6" descr="Graphic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515" y="2460253"/>
              <a:ext cx="629498" cy="629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Graphic 12" descr="Graphic 1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092053"/>
              <a:ext cx="815328" cy="815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TextBox 11"/>
            <p:cNvSpPr txBox="1"/>
            <p:nvPr/>
          </p:nvSpPr>
          <p:spPr>
            <a:xfrm>
              <a:off x="995100" y="976748"/>
              <a:ext cx="7218485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kumimoji="0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This equal to going to the moon and back </a:t>
              </a:r>
              <a:r>
                <a:rPr kumimoji="0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DD5D23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3,300</a:t>
              </a:r>
              <a:r>
                <a:rPr kumimoji="0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A3301D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 </a:t>
              </a:r>
              <a:r>
                <a:rPr kumimoji="0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DD5D23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times.</a:t>
              </a:r>
            </a:p>
          </p:txBody>
        </p:sp>
        <p:sp>
          <p:nvSpPr>
            <p:cNvPr id="126" name="TextBox 13"/>
            <p:cNvSpPr txBox="1"/>
            <p:nvPr/>
          </p:nvSpPr>
          <p:spPr>
            <a:xfrm>
              <a:off x="995100" y="0"/>
              <a:ext cx="2463904" cy="777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FFFFFF"/>
                  </a:solidFill>
                </a:defRPr>
              </a:pPr>
              <a:endParaRPr kumimoji="0" sz="2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FFFFFF"/>
                  </a:solidFill>
                </a:defRPr>
              </a:pPr>
              <a:r>
                <a: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This equates too: </a:t>
              </a:r>
            </a:p>
          </p:txBody>
        </p:sp>
        <p:sp>
          <p:nvSpPr>
            <p:cNvPr id="127" name="TextBox 14"/>
            <p:cNvSpPr txBox="1"/>
            <p:nvPr/>
          </p:nvSpPr>
          <p:spPr>
            <a:xfrm>
              <a:off x="995100" y="1768284"/>
              <a:ext cx="5706242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Reducing carbon emission by </a:t>
              </a:r>
              <a:r>
                <a: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DD5D23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540,000 tons</a:t>
              </a:r>
            </a:p>
          </p:txBody>
        </p:sp>
        <p:sp>
          <p:nvSpPr>
            <p:cNvPr id="128" name="TextBox 17"/>
            <p:cNvSpPr txBox="1"/>
            <p:nvPr/>
          </p:nvSpPr>
          <p:spPr>
            <a:xfrm>
              <a:off x="995100" y="3351356"/>
              <a:ext cx="320527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Planting </a:t>
              </a:r>
              <a:r>
                <a: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DD5D23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30 million</a:t>
              </a:r>
              <a:r>
                <a: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 </a:t>
              </a:r>
              <a:r>
                <a: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trees</a:t>
              </a:r>
            </a:p>
          </p:txBody>
        </p:sp>
        <p:sp>
          <p:nvSpPr>
            <p:cNvPr id="129" name="TextBox 18"/>
            <p:cNvSpPr txBox="1"/>
            <p:nvPr/>
          </p:nvSpPr>
          <p:spPr>
            <a:xfrm>
              <a:off x="995100" y="2559820"/>
              <a:ext cx="7126165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kumimoji="0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Taking </a:t>
              </a:r>
              <a:r>
                <a:rPr kumimoji="0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DD5D23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170,000 cars </a:t>
              </a:r>
              <a:r>
                <a:rPr kumimoji="0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off the road for one year </a:t>
              </a:r>
            </a:p>
          </p:txBody>
        </p:sp>
        <p:sp>
          <p:nvSpPr>
            <p:cNvPr id="130" name="TextBox 19"/>
            <p:cNvSpPr txBox="1"/>
            <p:nvPr/>
          </p:nvSpPr>
          <p:spPr>
            <a:xfrm>
              <a:off x="995100" y="4142892"/>
              <a:ext cx="5398479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Eliminating </a:t>
              </a:r>
              <a:r>
                <a: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DD5D23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4.5 billion </a:t>
              </a:r>
              <a:r>
                <a: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PM2.5 particles</a:t>
              </a:r>
            </a:p>
          </p:txBody>
        </p:sp>
        <p:sp>
          <p:nvSpPr>
            <p:cNvPr id="131" name="TextBox 8"/>
            <p:cNvSpPr txBox="1"/>
            <p:nvPr/>
          </p:nvSpPr>
          <p:spPr>
            <a:xfrm>
              <a:off x="201816" y="4130934"/>
              <a:ext cx="753212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FF"/>
                  </a:solidFill>
                </a:defRPr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PM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FF"/>
                  </a:solidFill>
                </a:defRPr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2.5</a:t>
              </a:r>
            </a:p>
          </p:txBody>
        </p:sp>
        <p:sp>
          <p:nvSpPr>
            <p:cNvPr id="132" name="Circle"/>
            <p:cNvSpPr/>
            <p:nvPr/>
          </p:nvSpPr>
          <p:spPr>
            <a:xfrm>
              <a:off x="56848" y="4065875"/>
              <a:ext cx="627960" cy="627960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13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1218" y="1781804"/>
              <a:ext cx="589392" cy="4418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9047" y="906267"/>
              <a:ext cx="634202" cy="62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11175372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3169" y="1079816"/>
            <a:ext cx="942532" cy="73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1" y="1800663"/>
            <a:ext cx="12192001" cy="537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8141035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/>
          <p:nvPr/>
        </p:nvSpPr>
        <p:spPr>
          <a:xfrm>
            <a:off x="829734" y="0"/>
            <a:ext cx="10515600" cy="1065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500" b="1">
                <a:solidFill>
                  <a:srgbClr val="DD5D23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500" b="0" i="1" u="none" strike="noStrike" kern="0" cap="none" spc="0" normalizeH="0" baseline="0" noProof="0" dirty="0">
                <a:ln>
                  <a:noFill/>
                </a:ln>
                <a:solidFill>
                  <a:srgbClr val="DD5D23"/>
                </a:solidFill>
                <a:effectLst/>
                <a:uLnTx/>
                <a:uFillTx/>
                <a:latin typeface="Calibri Light"/>
                <a:cs typeface="Calibri Light"/>
                <a:sym typeface="Calibri Light"/>
              </a:rPr>
              <a:t>What is Bike Sharing?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669412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2533" y="1386935"/>
            <a:ext cx="5842000" cy="4509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1744667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3679" y="939800"/>
            <a:ext cx="6479817" cy="485986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Oval 6"/>
          <p:cNvSpPr/>
          <p:nvPr/>
        </p:nvSpPr>
        <p:spPr>
          <a:xfrm>
            <a:off x="1705345" y="2144188"/>
            <a:ext cx="5486401" cy="336232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0140304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itle 1"/>
          <p:cNvSpPr txBox="1"/>
          <p:nvPr/>
        </p:nvSpPr>
        <p:spPr>
          <a:xfrm>
            <a:off x="1014604" y="141237"/>
            <a:ext cx="10515600" cy="798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500" b="1">
                <a:solidFill>
                  <a:srgbClr val="DD5D23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500" b="0" i="1" u="none" strike="noStrike" kern="0" cap="none" spc="0" normalizeH="0" baseline="0" noProof="0" dirty="0">
                <a:ln>
                  <a:noFill/>
                </a:ln>
                <a:solidFill>
                  <a:srgbClr val="DD5D23"/>
                </a:solidFill>
                <a:effectLst/>
                <a:uLnTx/>
                <a:uFillTx/>
                <a:latin typeface="Calibri Light"/>
                <a:cs typeface="Calibri Light"/>
                <a:sym typeface="Calibri Light"/>
              </a:rPr>
              <a:t>Bike sharing across US</a:t>
            </a:r>
          </a:p>
        </p:txBody>
      </p:sp>
    </p:spTree>
    <p:extLst>
      <p:ext uri="{BB962C8B-B14F-4D97-AF65-F5344CB8AC3E}">
        <p14:creationId xmlns:p14="http://schemas.microsoft.com/office/powerpoint/2010/main" val="3630309085"/>
      </p:ext>
    </p:extLst>
  </p:cSld>
  <p:clrMapOvr>
    <a:masterClrMapping/>
  </p:clrMapOvr>
  <p:transition spd="slow">
    <p:wipe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 advAuto="0"/>
      <p:bldP spid="147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0941" y="2629471"/>
            <a:ext cx="5459622" cy="3674368"/>
          </a:xfrm>
          <a:prstGeom prst="rect">
            <a:avLst/>
          </a:prstGeom>
          <a:ln w="12700">
            <a:noFill/>
            <a:miter lim="4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52" name="TextBox 6"/>
          <p:cNvSpPr txBox="1"/>
          <p:nvPr/>
        </p:nvSpPr>
        <p:spPr>
          <a:xfrm>
            <a:off x="366552" y="862283"/>
            <a:ext cx="11328401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DD5D23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Imbalance of Bikes -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Shortage of bikes at a station. Due to high demand in certain stations, there is a lack of bikes available causing inconvenience.</a:t>
            </a:r>
          </a:p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DD5D23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Overflow -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Low demand gives rise to more bikes available, hence shortage of parking or docking spots.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DD5D23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 </a:t>
            </a:r>
          </a:p>
        </p:txBody>
      </p:sp>
      <p:sp>
        <p:nvSpPr>
          <p:cNvPr id="153" name="Title 1"/>
          <p:cNvSpPr txBox="1"/>
          <p:nvPr/>
        </p:nvSpPr>
        <p:spPr>
          <a:xfrm>
            <a:off x="838200" y="152400"/>
            <a:ext cx="10515600" cy="7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500" b="1">
                <a:solidFill>
                  <a:srgbClr val="DD5D23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500" b="1" i="0" u="none" strike="noStrike" kern="0" cap="none" spc="0" normalizeH="0" baseline="0" noProof="0" dirty="0">
                <a:ln>
                  <a:noFill/>
                </a:ln>
                <a:solidFill>
                  <a:srgbClr val="DD5D23"/>
                </a:solidFill>
                <a:effectLst/>
                <a:uLnTx/>
                <a:uFillTx/>
                <a:latin typeface="Calibri Light"/>
                <a:cs typeface="Calibri Light"/>
                <a:sym typeface="Calibri Light"/>
              </a:rPr>
              <a:t>Challenges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9622747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366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val 4"/>
          <p:cNvSpPr/>
          <p:nvPr/>
        </p:nvSpPr>
        <p:spPr>
          <a:xfrm>
            <a:off x="5069633" y="1596740"/>
            <a:ext cx="1856793" cy="1800809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59" name="Arrow: Down 3"/>
          <p:cNvSpPr/>
          <p:nvPr/>
        </p:nvSpPr>
        <p:spPr>
          <a:xfrm>
            <a:off x="5752664" y="3542160"/>
            <a:ext cx="531846" cy="774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183"/>
                </a:moveTo>
                <a:lnTo>
                  <a:pt x="5400" y="14183"/>
                </a:lnTo>
                <a:lnTo>
                  <a:pt x="5400" y="0"/>
                </a:lnTo>
                <a:lnTo>
                  <a:pt x="16200" y="0"/>
                </a:lnTo>
                <a:lnTo>
                  <a:pt x="16200" y="14183"/>
                </a:lnTo>
                <a:lnTo>
                  <a:pt x="21600" y="14183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9D18E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0" name="Oval 4"/>
          <p:cNvSpPr/>
          <p:nvPr/>
        </p:nvSpPr>
        <p:spPr>
          <a:xfrm>
            <a:off x="5069633" y="4393682"/>
            <a:ext cx="1856793" cy="180081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1" name="Arrow: Down 5"/>
          <p:cNvSpPr/>
          <p:nvPr/>
        </p:nvSpPr>
        <p:spPr>
          <a:xfrm rot="16200000">
            <a:off x="7181798" y="2156289"/>
            <a:ext cx="531846" cy="783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71"/>
                </a:moveTo>
                <a:lnTo>
                  <a:pt x="5400" y="14271"/>
                </a:lnTo>
                <a:lnTo>
                  <a:pt x="5400" y="0"/>
                </a:lnTo>
                <a:lnTo>
                  <a:pt x="16200" y="0"/>
                </a:lnTo>
                <a:lnTo>
                  <a:pt x="16200" y="14271"/>
                </a:lnTo>
                <a:lnTo>
                  <a:pt x="21600" y="1427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9D18E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2" name="Oval 6"/>
          <p:cNvSpPr/>
          <p:nvPr/>
        </p:nvSpPr>
        <p:spPr>
          <a:xfrm>
            <a:off x="7969016" y="1647770"/>
            <a:ext cx="1856793" cy="1800809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3" name="Arrow: Down 7"/>
          <p:cNvSpPr/>
          <p:nvPr/>
        </p:nvSpPr>
        <p:spPr>
          <a:xfrm rot="5400000">
            <a:off x="4197219" y="2156290"/>
            <a:ext cx="531846" cy="783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71"/>
                </a:moveTo>
                <a:lnTo>
                  <a:pt x="5400" y="14271"/>
                </a:lnTo>
                <a:lnTo>
                  <a:pt x="5400" y="0"/>
                </a:lnTo>
                <a:lnTo>
                  <a:pt x="16200" y="0"/>
                </a:lnTo>
                <a:lnTo>
                  <a:pt x="16200" y="14271"/>
                </a:lnTo>
                <a:lnTo>
                  <a:pt x="21600" y="1427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9D18E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4" name="Oval 8"/>
          <p:cNvSpPr/>
          <p:nvPr/>
        </p:nvSpPr>
        <p:spPr>
          <a:xfrm>
            <a:off x="1999858" y="1667846"/>
            <a:ext cx="1856793" cy="1800809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5" name="TextBox 10"/>
          <p:cNvSpPr txBox="1"/>
          <p:nvPr/>
        </p:nvSpPr>
        <p:spPr>
          <a:xfrm>
            <a:off x="5304795" y="2290197"/>
            <a:ext cx="142758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Bike demand forecasting</a:t>
            </a:r>
          </a:p>
        </p:txBody>
      </p:sp>
      <p:sp>
        <p:nvSpPr>
          <p:cNvPr id="166" name="TextBox 11"/>
          <p:cNvSpPr txBox="1"/>
          <p:nvPr/>
        </p:nvSpPr>
        <p:spPr>
          <a:xfrm>
            <a:off x="5323456" y="4866963"/>
            <a:ext cx="1390262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Demand prediction at City Level</a:t>
            </a:r>
          </a:p>
        </p:txBody>
      </p:sp>
      <p:sp>
        <p:nvSpPr>
          <p:cNvPr id="167" name="TextBox 12"/>
          <p:cNvSpPr txBox="1"/>
          <p:nvPr/>
        </p:nvSpPr>
        <p:spPr>
          <a:xfrm>
            <a:off x="8202281" y="2023496"/>
            <a:ext cx="1390262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Demand prediction at Station Level</a:t>
            </a:r>
          </a:p>
        </p:txBody>
      </p:sp>
      <p:sp>
        <p:nvSpPr>
          <p:cNvPr id="168" name="TextBox 13"/>
          <p:cNvSpPr txBox="1"/>
          <p:nvPr/>
        </p:nvSpPr>
        <p:spPr>
          <a:xfrm>
            <a:off x="2233123" y="2282253"/>
            <a:ext cx="139026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End Station Prediction</a:t>
            </a:r>
          </a:p>
        </p:txBody>
      </p:sp>
      <p:sp>
        <p:nvSpPr>
          <p:cNvPr id="169" name="Title 1"/>
          <p:cNvSpPr txBox="1"/>
          <p:nvPr/>
        </p:nvSpPr>
        <p:spPr>
          <a:xfrm>
            <a:off x="838200" y="-74918"/>
            <a:ext cx="10515600" cy="1139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500" b="1">
                <a:solidFill>
                  <a:srgbClr val="DD5D23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500" b="1" i="0" u="none" strike="noStrike" kern="0" cap="none" spc="0" normalizeH="0" baseline="0" noProof="0">
                <a:ln>
                  <a:noFill/>
                </a:ln>
                <a:solidFill>
                  <a:srgbClr val="DD5D23"/>
                </a:solidFill>
                <a:effectLst/>
                <a:uLnTx/>
                <a:uFillTx/>
                <a:latin typeface="Calibri Light"/>
                <a:cs typeface="Calibri Light"/>
                <a:sym typeface="Calibri Light"/>
              </a:rPr>
              <a:t>Problem Statement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130590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71058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6" grpId="0" animBg="1"/>
      <p:bldP spid="167" grpId="0" animBg="1"/>
      <p:bldP spid="1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/>
        </p:nvSpPr>
        <p:spPr>
          <a:xfrm>
            <a:off x="838200" y="-74918"/>
            <a:ext cx="10515600" cy="1139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500" b="1">
                <a:solidFill>
                  <a:srgbClr val="DD5D23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500" b="1" i="0" u="none" strike="noStrike" kern="0" cap="none" spc="0" normalizeH="0" baseline="0" noProof="0">
                <a:ln>
                  <a:noFill/>
                </a:ln>
                <a:solidFill>
                  <a:srgbClr val="DD5D23"/>
                </a:solidFill>
                <a:effectLst/>
                <a:uLnTx/>
                <a:uFillTx/>
                <a:latin typeface="Calibri Light"/>
                <a:cs typeface="Calibri Light"/>
                <a:sym typeface="Calibri Light"/>
              </a:rPr>
              <a:t>What is happening?</a:t>
            </a:r>
          </a:p>
        </p:txBody>
      </p:sp>
      <p:sp>
        <p:nvSpPr>
          <p:cNvPr id="176" name="TextBox 6"/>
          <p:cNvSpPr txBox="1"/>
          <p:nvPr/>
        </p:nvSpPr>
        <p:spPr>
          <a:xfrm>
            <a:off x="554022" y="1612642"/>
            <a:ext cx="3858239" cy="327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Applied 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rgbClr val="DD5D23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K-Means clustering 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on bike availability data at every hour across all stations.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Clusters formed on stations  were based on availability-High, Self, Low balanced stations.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54276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74B358-F422-4573-B0EA-462670B0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009040"/>
            <a:ext cx="5867401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93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1C2600-E809-4F41-91DF-11906EC022E8}"/>
              </a:ext>
            </a:extLst>
          </p:cNvPr>
          <p:cNvSpPr/>
          <p:nvPr/>
        </p:nvSpPr>
        <p:spPr>
          <a:xfrm>
            <a:off x="3261431" y="1349889"/>
            <a:ext cx="2787341" cy="47210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352BD-43CF-4155-8212-FFFB5475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8" y="141445"/>
            <a:ext cx="10626012" cy="927980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DD5D23"/>
                </a:solidFill>
              </a:rPr>
              <a:t>Methodology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22182C3-EAAF-4BCE-B951-DD5CB0FC5FC6}"/>
              </a:ext>
            </a:extLst>
          </p:cNvPr>
          <p:cNvSpPr/>
          <p:nvPr/>
        </p:nvSpPr>
        <p:spPr>
          <a:xfrm>
            <a:off x="2286386" y="2685362"/>
            <a:ext cx="920622" cy="32611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8C861-D52B-487F-83FF-25DFB45F67A6}"/>
              </a:ext>
            </a:extLst>
          </p:cNvPr>
          <p:cNvSpPr txBox="1"/>
          <p:nvPr/>
        </p:nvSpPr>
        <p:spPr>
          <a:xfrm>
            <a:off x="4268756" y="1773220"/>
            <a:ext cx="1978087" cy="709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3CEB381-B2A7-4EBD-BEB9-0ABC7296BC63}"/>
              </a:ext>
            </a:extLst>
          </p:cNvPr>
          <p:cNvSpPr/>
          <p:nvPr/>
        </p:nvSpPr>
        <p:spPr>
          <a:xfrm>
            <a:off x="2279775" y="3263538"/>
            <a:ext cx="920622" cy="36343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6966F11-2AA0-4733-99C9-E9617A0677D9}"/>
              </a:ext>
            </a:extLst>
          </p:cNvPr>
          <p:cNvSpPr/>
          <p:nvPr/>
        </p:nvSpPr>
        <p:spPr>
          <a:xfrm>
            <a:off x="164842" y="2465356"/>
            <a:ext cx="1938036" cy="1314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B2326C2-9AC6-4B93-A6B7-872092C9BA9F}"/>
              </a:ext>
            </a:extLst>
          </p:cNvPr>
          <p:cNvSpPr/>
          <p:nvPr/>
        </p:nvSpPr>
        <p:spPr>
          <a:xfrm>
            <a:off x="3701676" y="1569738"/>
            <a:ext cx="1926304" cy="895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4253972-7E8F-464E-8679-20CC1C467047}"/>
              </a:ext>
            </a:extLst>
          </p:cNvPr>
          <p:cNvSpPr/>
          <p:nvPr/>
        </p:nvSpPr>
        <p:spPr>
          <a:xfrm>
            <a:off x="3698596" y="2937983"/>
            <a:ext cx="1929384" cy="89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32F5028-1EF6-4B4E-8122-A8FB65A9C3DB}"/>
              </a:ext>
            </a:extLst>
          </p:cNvPr>
          <p:cNvSpPr/>
          <p:nvPr/>
        </p:nvSpPr>
        <p:spPr>
          <a:xfrm>
            <a:off x="3698596" y="4493473"/>
            <a:ext cx="1929384" cy="952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4098577-9C5F-4964-87AB-4831C43E3CE6}"/>
              </a:ext>
            </a:extLst>
          </p:cNvPr>
          <p:cNvSpPr/>
          <p:nvPr/>
        </p:nvSpPr>
        <p:spPr>
          <a:xfrm>
            <a:off x="6160254" y="2879203"/>
            <a:ext cx="768096" cy="46634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EE2CDDC-C31E-4D45-9E73-6E4A37EC6976}"/>
              </a:ext>
            </a:extLst>
          </p:cNvPr>
          <p:cNvSpPr/>
          <p:nvPr/>
        </p:nvSpPr>
        <p:spPr>
          <a:xfrm>
            <a:off x="6976678" y="2496203"/>
            <a:ext cx="1943865" cy="1316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A3B8E54-CF36-4984-87D7-7CDA6F8275BD}"/>
              </a:ext>
            </a:extLst>
          </p:cNvPr>
          <p:cNvSpPr/>
          <p:nvPr/>
        </p:nvSpPr>
        <p:spPr>
          <a:xfrm>
            <a:off x="8984669" y="2923103"/>
            <a:ext cx="764261" cy="46293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BBFE23-AF45-4165-AEE2-31853D24A134}"/>
              </a:ext>
            </a:extLst>
          </p:cNvPr>
          <p:cNvSpPr/>
          <p:nvPr/>
        </p:nvSpPr>
        <p:spPr>
          <a:xfrm>
            <a:off x="9813056" y="2482346"/>
            <a:ext cx="1938528" cy="1316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AAD298-2567-4992-B08E-DF43BCBC93D0}"/>
              </a:ext>
            </a:extLst>
          </p:cNvPr>
          <p:cNvSpPr txBox="1"/>
          <p:nvPr/>
        </p:nvSpPr>
        <p:spPr>
          <a:xfrm>
            <a:off x="146207" y="2817305"/>
            <a:ext cx="201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Scraping and gathering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996FDF-6A1A-4A96-A805-D7FA42370946}"/>
              </a:ext>
            </a:extLst>
          </p:cNvPr>
          <p:cNvSpPr txBox="1"/>
          <p:nvPr/>
        </p:nvSpPr>
        <p:spPr>
          <a:xfrm>
            <a:off x="3580954" y="1728803"/>
            <a:ext cx="201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Cleaning and data transformation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A88654-8519-44C1-8AFD-C1EA29A9D603}"/>
              </a:ext>
            </a:extLst>
          </p:cNvPr>
          <p:cNvSpPr txBox="1"/>
          <p:nvPr/>
        </p:nvSpPr>
        <p:spPr>
          <a:xfrm>
            <a:off x="3612568" y="3100704"/>
            <a:ext cx="201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414C86-4352-4555-85FB-73F46C7A7788}"/>
              </a:ext>
            </a:extLst>
          </p:cNvPr>
          <p:cNvSpPr txBox="1"/>
          <p:nvPr/>
        </p:nvSpPr>
        <p:spPr>
          <a:xfrm>
            <a:off x="3655582" y="4646351"/>
            <a:ext cx="201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424AE-2521-4F4C-8EF7-6FD53183AB43}"/>
              </a:ext>
            </a:extLst>
          </p:cNvPr>
          <p:cNvSpPr txBox="1"/>
          <p:nvPr/>
        </p:nvSpPr>
        <p:spPr>
          <a:xfrm>
            <a:off x="7058017" y="2817305"/>
            <a:ext cx="175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Building Various ML models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71ACC6-D16F-47B8-94D0-C1261504AB09}"/>
              </a:ext>
            </a:extLst>
          </p:cNvPr>
          <p:cNvSpPr txBox="1"/>
          <p:nvPr/>
        </p:nvSpPr>
        <p:spPr>
          <a:xfrm>
            <a:off x="9906798" y="2864442"/>
            <a:ext cx="175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Predicting on the future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683D9786-8D8C-4A9A-A29C-F16A77627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87551" y="6557186"/>
            <a:ext cx="12192001" cy="286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67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webextension1.xml><?xml version="1.0" encoding="utf-8"?>
<we:webextension xmlns:we="http://schemas.microsoft.com/office/webextensions/webextension/2010/11" id="{A9CE306E-222E-402C-9590-C0AA31613CEE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VarnithChordia/5/&quot;,&quot;plotlyChartJSON&quot;:null,&quot;appVersion&quot;:&quot;1.0&quot;,&quot;savedDate&quot;:&quot;Sat, 09 Dec 2017 22:24:18 GMT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4358</TotalTime>
  <Words>807</Words>
  <Application>Microsoft Office PowerPoint</Application>
  <PresentationFormat>Widescreen</PresentationFormat>
  <Paragraphs>182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Office Theme</vt:lpstr>
      <vt:lpstr>1_Office Theme</vt:lpstr>
      <vt:lpstr>Forecasting Demand Bike Sharing in San Francisco</vt:lpstr>
      <vt:lpstr>PowerPoint Presentation</vt:lpstr>
      <vt:lpstr>A brief idea about bikes..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Missing Value Treatment</vt:lpstr>
      <vt:lpstr>Exploratory Data Analysis(Contd.)</vt:lpstr>
      <vt:lpstr>Exploratory Data Analysis(Contd.)</vt:lpstr>
      <vt:lpstr>Exploratory Data Analysis(Contd.)</vt:lpstr>
      <vt:lpstr>Exploratory Data Analysis (Contd.)</vt:lpstr>
      <vt:lpstr>Results</vt:lpstr>
      <vt:lpstr>Feature Engineering</vt:lpstr>
      <vt:lpstr>Results-Part2</vt:lpstr>
      <vt:lpstr>Parameter Tuning- Random Forest</vt:lpstr>
      <vt:lpstr>Results- Part3</vt:lpstr>
      <vt:lpstr>Station Level Prediction-Time Series</vt:lpstr>
      <vt:lpstr>Results</vt:lpstr>
      <vt:lpstr>Variable Importance</vt:lpstr>
      <vt:lpstr>Work done but not covered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Bike Sharing in San Francisco</dc:title>
  <dc:creator>Varnith Chordia</dc:creator>
  <cp:lastModifiedBy>Varnith Chordia</cp:lastModifiedBy>
  <cp:revision>149</cp:revision>
  <dcterms:created xsi:type="dcterms:W3CDTF">2017-12-05T05:14:15Z</dcterms:created>
  <dcterms:modified xsi:type="dcterms:W3CDTF">2017-12-10T02:34:00Z</dcterms:modified>
</cp:coreProperties>
</file>